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3004800" cy="97536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173393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6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254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254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254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74"/>
  </p:normalViewPr>
  <p:slideViewPr>
    <p:cSldViewPr snapToGrid="0">
      <p:cViewPr varScale="1">
        <p:scale>
          <a:sx n="87" d="100"/>
          <a:sy n="87" d="100"/>
        </p:scale>
        <p:origin x="18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8657488"/>
            <a:ext cx="11607801" cy="461060"/>
          </a:xfrm>
          <a:prstGeom prst="rect">
            <a:avLst/>
          </a:prstGeom>
        </p:spPr>
        <p:txBody>
          <a:bodyPr anchor="b"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1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1854200"/>
            <a:ext cx="11609057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1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105400"/>
            <a:ext cx="11607800" cy="145639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568700"/>
            <a:ext cx="11607800" cy="2617788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820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Statement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Fact informa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6209979"/>
            <a:ext cx="11607800" cy="671803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Fact information</a:t>
            </a:r>
          </a:p>
        </p:txBody>
      </p:sp>
      <p:sp>
        <p:nvSpPr>
          <p:cNvPr id="107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999066"/>
            <a:ext cx="11607800" cy="521091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7600" b="1" spc="-176"/>
            </a:lvl5pPr>
          </a:lstStyle>
          <a:p>
            <a:r>
              <a:t>100%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736600" y="3721100"/>
            <a:ext cx="11531600" cy="2324100"/>
          </a:xfrm>
          <a:prstGeom prst="rect">
            <a:avLst/>
          </a:prstGeom>
        </p:spPr>
        <p:txBody>
          <a:bodyPr anchor="ctr"/>
          <a:lstStyle>
            <a:lvl1pPr marL="457200" indent="-342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457200" indent="1143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457200" indent="5715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457200" indent="10287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457200" indent="1485900">
              <a:spcBef>
                <a:spcPts val="0"/>
              </a:spcBef>
              <a:buSzTx/>
              <a:buNone/>
              <a:defRPr sz="6000" spc="-119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“Notable Quote”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6" name="Attributio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19200" y="6426200"/>
            <a:ext cx="11049000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Attribution</a:t>
            </a:r>
          </a:p>
        </p:txBody>
      </p:sp>
      <p:sp>
        <p:nvSpPr>
          <p:cNvPr id="11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-2082800" y="687558"/>
            <a:ext cx="11165190" cy="837389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Bowl of salad with fried rice, boiled eggs, and chopsticks"/>
          <p:cNvSpPr>
            <a:spLocks noGrp="1"/>
          </p:cNvSpPr>
          <p:nvPr>
            <p:ph type="pic" sz="half" idx="22"/>
          </p:nvPr>
        </p:nvSpPr>
        <p:spPr>
          <a:xfrm>
            <a:off x="6597650" y="292100"/>
            <a:ext cx="5740400" cy="459232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Bowl with salmon cakes, salad, and hummus"/>
          <p:cNvSpPr>
            <a:spLocks noGrp="1"/>
          </p:cNvSpPr>
          <p:nvPr>
            <p:ph type="pic" idx="23"/>
          </p:nvPr>
        </p:nvSpPr>
        <p:spPr>
          <a:xfrm>
            <a:off x="4984750" y="2749413"/>
            <a:ext cx="7937500" cy="9238277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Bowl of salad with fried rice, boiled eggs, and chopsticks"/>
          <p:cNvSpPr>
            <a:spLocks noGrp="1"/>
          </p:cNvSpPr>
          <p:nvPr>
            <p:ph type="pic" idx="21"/>
          </p:nvPr>
        </p:nvSpPr>
        <p:spPr>
          <a:xfrm>
            <a:off x="-1016000" y="-1054100"/>
            <a:ext cx="14427200" cy="1154176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3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3454" y="9220199"/>
            <a:ext cx="297892" cy="287479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and limes"/>
          <p:cNvSpPr>
            <a:spLocks noGrp="1"/>
          </p:cNvSpPr>
          <p:nvPr>
            <p:ph type="pic" idx="21"/>
          </p:nvPr>
        </p:nvSpPr>
        <p:spPr>
          <a:xfrm>
            <a:off x="-376767" y="-915894"/>
            <a:ext cx="17835652" cy="10682195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Presenta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5181600"/>
            <a:ext cx="11607800" cy="3302000"/>
          </a:xfrm>
          <a:prstGeom prst="rect">
            <a:avLst/>
          </a:prstGeom>
        </p:spPr>
        <p:txBody>
          <a:bodyPr anchor="b"/>
          <a:lstStyle>
            <a:lvl1pPr>
              <a:defRPr sz="8200" spc="-164"/>
            </a:lvl1pPr>
          </a:lstStyle>
          <a:p>
            <a:r>
              <a:t>Presentation Title</a:t>
            </a:r>
          </a:p>
        </p:txBody>
      </p:sp>
      <p:sp>
        <p:nvSpPr>
          <p:cNvPr id="2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8432800"/>
            <a:ext cx="11607800" cy="689769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Presentation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4" name="Author and Dat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571500"/>
            <a:ext cx="11607801" cy="461059"/>
          </a:xfrm>
          <a:prstGeom prst="rect">
            <a:avLst/>
          </a:prstGeom>
        </p:spPr>
        <p:txBody>
          <a:bodyPr/>
          <a:lstStyle>
            <a:lvl1pPr marL="0" indent="0" defTabSz="563541">
              <a:lnSpc>
                <a:spcPct val="100000"/>
              </a:lnSpc>
              <a:spcBef>
                <a:spcPts val="0"/>
              </a:spcBef>
              <a:buSzTx/>
              <a:buNone/>
              <a:defRPr sz="2304" b="1"/>
            </a:lvl1pPr>
          </a:lstStyle>
          <a:p>
            <a:r>
              <a:t>Author and Date</a:t>
            </a:r>
          </a:p>
        </p:txBody>
      </p:sp>
      <p:sp>
        <p:nvSpPr>
          <p:cNvPr id="2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49999" y="9220199"/>
            <a:ext cx="297893" cy="287479"/>
          </a:xfrm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Bowl with salmon cakes, salad, and hummus "/>
          <p:cNvSpPr>
            <a:spLocks noGrp="1"/>
          </p:cNvSpPr>
          <p:nvPr>
            <p:ph type="pic" idx="21"/>
          </p:nvPr>
        </p:nvSpPr>
        <p:spPr>
          <a:xfrm>
            <a:off x="5319129" y="495299"/>
            <a:ext cx="7543801" cy="8780059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33" name="Body Level One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698500" y="5003800"/>
            <a:ext cx="5105400" cy="4044566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  <a:lvl2pPr marL="0" indent="4572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2pPr>
            <a:lvl3pPr marL="0" indent="9144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3pPr>
            <a:lvl4pPr marL="0" indent="13716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4pPr>
            <a:lvl5pPr marL="0" indent="182880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5pPr>
          </a:lstStyle>
          <a:p>
            <a:r>
              <a:t>Slide Subtitle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4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692534"/>
            <a:ext cx="5105400" cy="4387466"/>
          </a:xfrm>
          <a:prstGeom prst="rect">
            <a:avLst/>
          </a:prstGeom>
        </p:spPr>
        <p:txBody>
          <a:bodyPr anchor="b"/>
          <a:lstStyle/>
          <a:p>
            <a:r>
              <a:t>Slide Title</a:t>
            </a:r>
          </a:p>
        </p:txBody>
      </p:sp>
      <p:sp>
        <p:nvSpPr>
          <p:cNvPr id="3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3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44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4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589358"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Bowl of pappardelle pasta with parsley butter, roasted hazelnuts, and shaved parmesan cheese"/>
          <p:cNvSpPr>
            <a:spLocks noGrp="1"/>
          </p:cNvSpPr>
          <p:nvPr>
            <p:ph type="pic" idx="21"/>
          </p:nvPr>
        </p:nvSpPr>
        <p:spPr>
          <a:xfrm>
            <a:off x="6172200" y="596900"/>
            <a:ext cx="6448425" cy="85979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1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5105400" cy="1016000"/>
          </a:xfrm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62" name="Slide Subtitle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698500" y="1412977"/>
            <a:ext cx="5105400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63" name="Body Level One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698500" y="3480196"/>
            <a:ext cx="5105400" cy="5593161"/>
          </a:xfrm>
          <a:prstGeom prst="rect">
            <a:avLst/>
          </a:prstGeom>
        </p:spPr>
        <p:txBody>
          <a:bodyPr/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4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3225800"/>
            <a:ext cx="11607800" cy="3302000"/>
          </a:xfrm>
          <a:prstGeom prst="rect">
            <a:avLst/>
          </a:prstGeom>
        </p:spPr>
        <p:txBody>
          <a:bodyPr anchor="ctr"/>
          <a:lstStyle>
            <a:lvl1pPr>
              <a:defRPr sz="8200" b="0" spc="-164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r>
              <a:t>Section Title</a:t>
            </a:r>
          </a:p>
        </p:txBody>
      </p:sp>
      <p:sp>
        <p:nvSpPr>
          <p:cNvPr id="72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Slide Title</a:t>
            </a:r>
          </a:p>
        </p:txBody>
      </p:sp>
      <p:sp>
        <p:nvSpPr>
          <p:cNvPr id="80" name="Slide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12977"/>
            <a:ext cx="11607801" cy="671803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Slide Subtitle</a:t>
            </a:r>
          </a:p>
        </p:txBody>
      </p:sp>
      <p:sp>
        <p:nvSpPr>
          <p:cNvPr id="8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4500"/>
            <a:ext cx="11607800" cy="1016000"/>
          </a:xfrm>
          <a:prstGeom prst="rect">
            <a:avLst/>
          </a:prstGeom>
        </p:spPr>
        <p:txBody>
          <a:bodyPr/>
          <a:lstStyle/>
          <a:p>
            <a:r>
              <a:t>Agenda Title</a:t>
            </a:r>
          </a:p>
        </p:txBody>
      </p:sp>
      <p:sp>
        <p:nvSpPr>
          <p:cNvPr id="89" name="Agenda Subtitl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698500" y="1409700"/>
            <a:ext cx="11607801" cy="671802"/>
          </a:xfrm>
          <a:prstGeom prst="rect">
            <a:avLst/>
          </a:prstGeom>
        </p:spPr>
        <p:txBody>
          <a:bodyPr/>
          <a:lstStyle>
            <a:lvl1pPr marL="0" indent="0" defTabSz="587022">
              <a:lnSpc>
                <a:spcPct val="100000"/>
              </a:lnSpc>
              <a:spcBef>
                <a:spcPts val="0"/>
              </a:spcBef>
              <a:buSzTx/>
              <a:buNone/>
              <a:defRPr sz="3800" b="1"/>
            </a:lvl1pPr>
          </a:lstStyle>
          <a:p>
            <a:r>
              <a:t>Agenda Subtitle</a:t>
            </a:r>
          </a:p>
        </p:txBody>
      </p:sp>
      <p:sp>
        <p:nvSpPr>
          <p:cNvPr id="90" name="Body Level One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>
              <a:spcBef>
                <a:spcPts val="1300"/>
              </a:spcBef>
              <a:buSzTx/>
              <a:buNone/>
              <a:defRPr sz="3800" spc="-38"/>
            </a:lvl1pPr>
            <a:lvl2pPr marL="0" indent="457200">
              <a:spcBef>
                <a:spcPts val="1300"/>
              </a:spcBef>
              <a:buSzTx/>
              <a:buNone/>
              <a:defRPr sz="3800" spc="-38"/>
            </a:lvl2pPr>
            <a:lvl3pPr marL="0" indent="914400">
              <a:spcBef>
                <a:spcPts val="1300"/>
              </a:spcBef>
              <a:buSzTx/>
              <a:buNone/>
              <a:defRPr sz="3800" spc="-38"/>
            </a:lvl3pPr>
            <a:lvl4pPr marL="0" indent="1371600">
              <a:spcBef>
                <a:spcPts val="1300"/>
              </a:spcBef>
              <a:buSzTx/>
              <a:buNone/>
              <a:defRPr sz="3800" spc="-38"/>
            </a:lvl4pPr>
            <a:lvl5pPr marL="0" indent="1828800">
              <a:spcBef>
                <a:spcPts val="1300"/>
              </a:spcBef>
              <a:buSzTx/>
              <a:buNone/>
              <a:defRPr sz="3800" spc="-38"/>
            </a:lvl5pPr>
          </a:lstStyle>
          <a:p>
            <a:r>
              <a:t>Agenda Topics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ody Level One…"/>
          <p:cNvSpPr txBox="1">
            <a:spLocks noGrp="1"/>
          </p:cNvSpPr>
          <p:nvPr>
            <p:ph type="body" idx="1" hasCustomPrompt="1"/>
          </p:nvPr>
        </p:nvSpPr>
        <p:spPr>
          <a:xfrm>
            <a:off x="698500" y="2959100"/>
            <a:ext cx="11607800" cy="609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bullet text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3" name="Slide Title"/>
          <p:cNvSpPr txBox="1">
            <a:spLocks noGrp="1"/>
          </p:cNvSpPr>
          <p:nvPr>
            <p:ph type="title" hasCustomPrompt="1"/>
          </p:nvPr>
        </p:nvSpPr>
        <p:spPr>
          <a:xfrm>
            <a:off x="698500" y="440266"/>
            <a:ext cx="11607800" cy="1016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Slide Title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6350067" y="9220199"/>
            <a:ext cx="297892" cy="28747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3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</p:sldLayoutIdLst>
  <p:transition spd="med"/>
  <p:txStyles>
    <p:titleStyle>
      <a:lvl1pPr marL="0" marR="0" indent="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1733930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6000" b="1" i="0" u="none" strike="noStrike" cap="none" spc="-119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381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762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143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1524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1905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2286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2667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3048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3429000" marR="0" indent="-381000" algn="l" defTabSz="1733930" rtl="0" latinLnBrk="0">
        <a:lnSpc>
          <a:spcPct val="90000"/>
        </a:lnSpc>
        <a:spcBef>
          <a:spcPts val="3200"/>
        </a:spcBef>
        <a:spcAft>
          <a:spcPts val="0"/>
        </a:spcAft>
        <a:buClrTx/>
        <a:buSzPct val="123000"/>
        <a:buFontTx/>
        <a:buChar char="•"/>
        <a:tabLst/>
        <a:defRPr sz="30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3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lanning and Assessment - Focus on Learning"/>
          <p:cNvSpPr txBox="1"/>
          <p:nvPr/>
        </p:nvSpPr>
        <p:spPr>
          <a:xfrm>
            <a:off x="3641323" y="287050"/>
            <a:ext cx="5361981" cy="381001"/>
          </a:xfrm>
          <a:prstGeom prst="rect">
            <a:avLst/>
          </a:prstGeom>
          <a:ln w="12700">
            <a:miter lim="400000"/>
          </a:ln>
          <a:effectLst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Planning and Assessment - Focus on Learning</a:t>
            </a:r>
          </a:p>
        </p:txBody>
      </p:sp>
      <p:pic>
        <p:nvPicPr>
          <p:cNvPr id="152" name="prepared by POPEY.png" descr="prepared by POPE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850" y="8912721"/>
            <a:ext cx="2787727" cy="766296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Unit of Study:"/>
          <p:cNvSpPr txBox="1"/>
          <p:nvPr/>
        </p:nvSpPr>
        <p:spPr>
          <a:xfrm>
            <a:off x="158058" y="889992"/>
            <a:ext cx="1751609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Unit of Study: </a:t>
            </a:r>
          </a:p>
        </p:txBody>
      </p:sp>
      <p:sp>
        <p:nvSpPr>
          <p:cNvPr id="154" name="Line"/>
          <p:cNvSpPr/>
          <p:nvPr/>
        </p:nvSpPr>
        <p:spPr>
          <a:xfrm>
            <a:off x="1931229" y="1176866"/>
            <a:ext cx="9392058" cy="1"/>
          </a:xfrm>
          <a:prstGeom prst="line">
            <a:avLst/>
          </a:prstGeom>
          <a:ln w="25400">
            <a:solidFill>
              <a:srgbClr val="000000"/>
            </a:solidFill>
            <a:miter lim="400000"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 anchor="ctr"/>
          <a:lstStyle/>
          <a:p>
            <a:endParaRPr/>
          </a:p>
        </p:txBody>
      </p:sp>
      <p:sp>
        <p:nvSpPr>
          <p:cNvPr id="155" name="Rectangle"/>
          <p:cNvSpPr/>
          <p:nvPr/>
        </p:nvSpPr>
        <p:spPr>
          <a:xfrm>
            <a:off x="505663" y="1711083"/>
            <a:ext cx="11993474" cy="2247034"/>
          </a:xfrm>
          <a:prstGeom prst="rect">
            <a:avLst/>
          </a:prstGeom>
          <a:solidFill>
            <a:srgbClr val="FFFFFF"/>
          </a:solidFill>
          <a:ln w="50800">
            <a:solidFill>
              <a:srgbClr val="0433FF"/>
            </a:solidFill>
            <a:miter lim="400000"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6" name="Learning Standards (competencies &amp; content)"/>
          <p:cNvSpPr txBox="1"/>
          <p:nvPr/>
        </p:nvSpPr>
        <p:spPr>
          <a:xfrm>
            <a:off x="604494" y="1840243"/>
            <a:ext cx="5434808" cy="381001"/>
          </a:xfrm>
          <a:prstGeom prst="rect">
            <a:avLst/>
          </a:prstGeom>
          <a:ln w="12700">
            <a:miter lim="400000"/>
          </a:ln>
          <a:effectLst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Learning Standards (competencies &amp; content) </a:t>
            </a:r>
          </a:p>
        </p:txBody>
      </p:sp>
      <p:sp>
        <p:nvSpPr>
          <p:cNvPr id="157" name="Rectangle"/>
          <p:cNvSpPr/>
          <p:nvPr/>
        </p:nvSpPr>
        <p:spPr>
          <a:xfrm>
            <a:off x="505663" y="4166341"/>
            <a:ext cx="11993474" cy="2247034"/>
          </a:xfrm>
          <a:prstGeom prst="rect">
            <a:avLst/>
          </a:prstGeom>
          <a:solidFill>
            <a:srgbClr val="FFFFFF"/>
          </a:solidFill>
          <a:ln w="50800">
            <a:solidFill>
              <a:srgbClr val="942193"/>
            </a:solidFill>
            <a:miter lim="400000"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8" name="Rectangle"/>
          <p:cNvSpPr/>
          <p:nvPr/>
        </p:nvSpPr>
        <p:spPr>
          <a:xfrm>
            <a:off x="505663" y="6621598"/>
            <a:ext cx="11993474" cy="2247035"/>
          </a:xfrm>
          <a:prstGeom prst="rect">
            <a:avLst/>
          </a:prstGeom>
          <a:solidFill>
            <a:srgbClr val="FFFFFF"/>
          </a:solidFill>
          <a:ln w="50800">
            <a:solidFill>
              <a:srgbClr val="4F8F00"/>
            </a:solidFill>
            <a:miter lim="400000"/>
          </a:ln>
          <a:effectLst>
            <a:reflection stA="0" endPos="40000" dir="5400000" sy="-100000" algn="bl" rotWithShape="0"/>
          </a:effectLst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59" name="Learning Goals (what will you be assessing?)"/>
          <p:cNvSpPr txBox="1"/>
          <p:nvPr/>
        </p:nvSpPr>
        <p:spPr>
          <a:xfrm>
            <a:off x="697783" y="4276106"/>
            <a:ext cx="5144097" cy="381001"/>
          </a:xfrm>
          <a:prstGeom prst="rect">
            <a:avLst/>
          </a:prstGeom>
          <a:ln w="12700">
            <a:miter lim="400000"/>
          </a:ln>
          <a:effectLst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Learning Goals (what will you be assessing?)</a:t>
            </a:r>
          </a:p>
        </p:txBody>
      </p:sp>
      <p:sp>
        <p:nvSpPr>
          <p:cNvPr id="160" name="Collecting Evidence (documenting evidence of learning)"/>
          <p:cNvSpPr txBox="1"/>
          <p:nvPr/>
        </p:nvSpPr>
        <p:spPr>
          <a:xfrm>
            <a:off x="652417" y="6711968"/>
            <a:ext cx="6462317" cy="381001"/>
          </a:xfrm>
          <a:prstGeom prst="rect">
            <a:avLst/>
          </a:prstGeom>
          <a:ln w="12700">
            <a:miter lim="400000"/>
          </a:ln>
          <a:effectLst>
            <a:reflection stA="0" endPos="40000" dir="5400000" sy="-100000" algn="bl" rotWithShape="0"/>
          </a:effectLst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Collecting Evidence (documenting evidence of learning)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8324839A-1B25-FD56-072B-97E321205CDA}"/>
              </a:ext>
            </a:extLst>
          </p:cNvPr>
          <p:cNvSpPr txBox="1"/>
          <p:nvPr/>
        </p:nvSpPr>
        <p:spPr>
          <a:xfrm>
            <a:off x="697783" y="2221244"/>
            <a:ext cx="11469636" cy="155434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07A0C91-21E0-59AD-A4AA-557DFE86EDE1}"/>
              </a:ext>
            </a:extLst>
          </p:cNvPr>
          <p:cNvSpPr txBox="1"/>
          <p:nvPr/>
        </p:nvSpPr>
        <p:spPr>
          <a:xfrm>
            <a:off x="1931229" y="668051"/>
            <a:ext cx="9392058" cy="393833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85699D-7D86-4483-23DD-FADEA2772F7E}"/>
              </a:ext>
            </a:extLst>
          </p:cNvPr>
          <p:cNvSpPr txBox="1"/>
          <p:nvPr/>
        </p:nvSpPr>
        <p:spPr>
          <a:xfrm>
            <a:off x="652417" y="4657107"/>
            <a:ext cx="11515002" cy="175626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9A124E1-CFC3-7F34-6D33-9CFB4347962A}"/>
              </a:ext>
            </a:extLst>
          </p:cNvPr>
          <p:cNvSpPr txBox="1"/>
          <p:nvPr/>
        </p:nvSpPr>
        <p:spPr>
          <a:xfrm>
            <a:off x="697783" y="7092969"/>
            <a:ext cx="11609234" cy="177063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Planning and Assessment - Focus on Learning"/>
          <p:cNvSpPr txBox="1"/>
          <p:nvPr/>
        </p:nvSpPr>
        <p:spPr>
          <a:xfrm>
            <a:off x="3641323" y="287050"/>
            <a:ext cx="5361981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rPr dirty="0"/>
              <a:t>Planning and Assessment - Focus on Learning</a:t>
            </a:r>
          </a:p>
        </p:txBody>
      </p:sp>
      <p:pic>
        <p:nvPicPr>
          <p:cNvPr id="163" name="prepared by POPEY.png" descr="prepared by POPEY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74850" y="8912721"/>
            <a:ext cx="2787727" cy="766296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166" name="Group"/>
          <p:cNvGrpSpPr/>
          <p:nvPr/>
        </p:nvGrpSpPr>
        <p:grpSpPr>
          <a:xfrm>
            <a:off x="505663" y="874968"/>
            <a:ext cx="11993474" cy="1719639"/>
            <a:chOff x="0" y="0"/>
            <a:chExt cx="11993473" cy="1719637"/>
          </a:xfrm>
        </p:grpSpPr>
        <p:sp>
          <p:nvSpPr>
            <p:cNvPr id="164" name="Rectangle"/>
            <p:cNvSpPr/>
            <p:nvPr/>
          </p:nvSpPr>
          <p:spPr>
            <a:xfrm>
              <a:off x="0" y="0"/>
              <a:ext cx="11993474" cy="1719638"/>
            </a:xfrm>
            <a:prstGeom prst="rect">
              <a:avLst/>
            </a:prstGeom>
            <a:solidFill>
              <a:srgbClr val="FFFFFF"/>
            </a:solidFill>
            <a:ln w="50800" cap="flat">
              <a:solidFill>
                <a:srgbClr val="0433FF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 dirty="0"/>
            </a:p>
          </p:txBody>
        </p:sp>
        <p:sp>
          <p:nvSpPr>
            <p:cNvPr id="165" name="Representation of learning (what different choices will students have to represent learning?)"/>
            <p:cNvSpPr txBox="1"/>
            <p:nvPr/>
          </p:nvSpPr>
          <p:spPr>
            <a:xfrm>
              <a:off x="98831" y="126916"/>
              <a:ext cx="11180484" cy="37438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>
                  <a:solidFill>
                    <a:srgbClr val="000000"/>
                  </a:solidFill>
                  <a:latin typeface="KG A Teeny Tiny Font"/>
                  <a:ea typeface="KG A Teeny Tiny Font"/>
                  <a:cs typeface="KG A Teeny Tiny Font"/>
                  <a:sym typeface="KG A Teeny Tiny Font"/>
                </a:defRPr>
              </a:lvl1pPr>
            </a:lstStyle>
            <a:p>
              <a:r>
                <a:t>Representation of learning (what different choices will students have to represent learning?) </a:t>
              </a:r>
            </a:p>
          </p:txBody>
        </p:sp>
      </p:grpSp>
      <p:sp>
        <p:nvSpPr>
          <p:cNvPr id="167" name="Rectangle"/>
          <p:cNvSpPr/>
          <p:nvPr/>
        </p:nvSpPr>
        <p:spPr>
          <a:xfrm>
            <a:off x="505663" y="2776124"/>
            <a:ext cx="11993474" cy="1719639"/>
          </a:xfrm>
          <a:prstGeom prst="rect">
            <a:avLst/>
          </a:prstGeom>
          <a:solidFill>
            <a:srgbClr val="FFFFFF"/>
          </a:solidFill>
          <a:ln w="50800">
            <a:solidFill>
              <a:srgbClr val="942193"/>
            </a:solidFill>
            <a:miter lim="400000"/>
          </a:ln>
        </p:spPr>
        <p:txBody>
          <a:bodyPr lIns="50800" tIns="50800" rIns="50800" bIns="50800" anchor="ctr"/>
          <a:lstStyle/>
          <a:p>
            <a:pPr defTabSz="584200">
              <a:defRPr sz="2200">
                <a:solidFill>
                  <a:srgbClr val="FFFFFF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pPr>
            <a:endParaRPr/>
          </a:p>
        </p:txBody>
      </p:sp>
      <p:sp>
        <p:nvSpPr>
          <p:cNvPr id="168" name="Communication of Learning (how will students communicate their learning?)"/>
          <p:cNvSpPr txBox="1"/>
          <p:nvPr/>
        </p:nvSpPr>
        <p:spPr>
          <a:xfrm>
            <a:off x="604494" y="2928440"/>
            <a:ext cx="9859683" cy="381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/>
          <a:lstStyle>
            <a:lvl1pPr algn="l">
              <a:defRPr>
                <a:solidFill>
                  <a:srgbClr val="000000"/>
                </a:solidFill>
                <a:latin typeface="KG A Teeny Tiny Font"/>
                <a:ea typeface="KG A Teeny Tiny Font"/>
                <a:cs typeface="KG A Teeny Tiny Font"/>
                <a:sym typeface="KG A Teeny Tiny Font"/>
              </a:defRPr>
            </a:lvl1pPr>
          </a:lstStyle>
          <a:p>
            <a:r>
              <a:t>Communication of Learning (how will students communicate their learning?) </a:t>
            </a:r>
          </a:p>
        </p:txBody>
      </p:sp>
      <p:grpSp>
        <p:nvGrpSpPr>
          <p:cNvPr id="174" name="Group"/>
          <p:cNvGrpSpPr/>
          <p:nvPr/>
        </p:nvGrpSpPr>
        <p:grpSpPr>
          <a:xfrm>
            <a:off x="505663" y="4677869"/>
            <a:ext cx="11993474" cy="4078145"/>
            <a:chOff x="0" y="0"/>
            <a:chExt cx="11993473" cy="4078144"/>
          </a:xfrm>
        </p:grpSpPr>
        <p:sp>
          <p:nvSpPr>
            <p:cNvPr id="169" name="Rectangle"/>
            <p:cNvSpPr/>
            <p:nvPr/>
          </p:nvSpPr>
          <p:spPr>
            <a:xfrm>
              <a:off x="-1" y="-1"/>
              <a:ext cx="11993475" cy="4078146"/>
            </a:xfrm>
            <a:prstGeom prst="rect">
              <a:avLst/>
            </a:prstGeom>
            <a:solidFill>
              <a:srgbClr val="FFFFFF"/>
            </a:solidFill>
            <a:ln w="50800" cap="flat">
              <a:solidFill>
                <a:srgbClr val="4F8F00"/>
              </a:solidFill>
              <a:prstDash val="solid"/>
              <a:miter lim="400000"/>
            </a:ln>
            <a:effectLst/>
          </p:spPr>
          <p:txBody>
            <a:bodyPr wrap="square" lIns="50800" tIns="50800" rIns="50800" bIns="50800" numCol="1" anchor="ctr">
              <a:noAutofit/>
            </a:bodyPr>
            <a:lstStyle/>
            <a:p>
              <a:pPr defTabSz="584200">
                <a:defRPr sz="2200">
                  <a:solidFill>
                    <a:srgbClr val="FFFFFF"/>
                  </a:solidFill>
                  <a:latin typeface="Helvetica Neue Medium"/>
                  <a:ea typeface="Helvetica Neue Medium"/>
                  <a:cs typeface="Helvetica Neue Medium"/>
                  <a:sym typeface="Helvetica Neue Medium"/>
                </a:defRPr>
              </a:pPr>
              <a:endParaRPr/>
            </a:p>
          </p:txBody>
        </p:sp>
        <p:sp>
          <p:nvSpPr>
            <p:cNvPr id="170" name="Other Considerations:"/>
            <p:cNvSpPr txBox="1"/>
            <p:nvPr/>
          </p:nvSpPr>
          <p:spPr>
            <a:xfrm>
              <a:off x="85968" y="120898"/>
              <a:ext cx="5434807" cy="4248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 u="sng">
                  <a:solidFill>
                    <a:srgbClr val="000000"/>
                  </a:solidFill>
                  <a:latin typeface="KG A Teeny Tiny Font"/>
                  <a:ea typeface="KG A Teeny Tiny Font"/>
                  <a:cs typeface="KG A Teeny Tiny Font"/>
                  <a:sym typeface="KG A Teeny Tiny Font"/>
                </a:defRPr>
              </a:lvl1pPr>
            </a:lstStyle>
            <a:p>
              <a:r>
                <a:t>Other Considerations: </a:t>
              </a:r>
            </a:p>
          </p:txBody>
        </p:sp>
        <p:sp>
          <p:nvSpPr>
            <p:cNvPr id="171" name="First Peoples’ Principles of Learning:"/>
            <p:cNvSpPr txBox="1"/>
            <p:nvPr/>
          </p:nvSpPr>
          <p:spPr>
            <a:xfrm>
              <a:off x="85968" y="453711"/>
              <a:ext cx="5434807" cy="4248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>
                  <a:solidFill>
                    <a:srgbClr val="000000"/>
                  </a:solidFill>
                  <a:latin typeface="KG A Teeny Tiny Font"/>
                  <a:ea typeface="KG A Teeny Tiny Font"/>
                  <a:cs typeface="KG A Teeny Tiny Font"/>
                  <a:sym typeface="KG A Teeny Tiny Font"/>
                </a:defRPr>
              </a:lvl1pPr>
            </a:lstStyle>
            <a:p>
              <a:r>
                <a:t>First Peoples’ Principles of Learning:</a:t>
              </a:r>
            </a:p>
          </p:txBody>
        </p:sp>
        <p:sp>
          <p:nvSpPr>
            <p:cNvPr id="172" name="Core Competencies:"/>
            <p:cNvSpPr txBox="1"/>
            <p:nvPr/>
          </p:nvSpPr>
          <p:spPr>
            <a:xfrm>
              <a:off x="85968" y="1365372"/>
              <a:ext cx="5434807" cy="42483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>
                  <a:solidFill>
                    <a:srgbClr val="000000"/>
                  </a:solidFill>
                  <a:latin typeface="KG A Teeny Tiny Font"/>
                  <a:ea typeface="KG A Teeny Tiny Font"/>
                  <a:cs typeface="KG A Teeny Tiny Font"/>
                  <a:sym typeface="KG A Teeny Tiny Font"/>
                </a:defRPr>
              </a:lvl1pPr>
            </a:lstStyle>
            <a:p>
              <a:r>
                <a:t>Core Competencies:</a:t>
              </a:r>
            </a:p>
          </p:txBody>
        </p:sp>
        <p:sp>
          <p:nvSpPr>
            <p:cNvPr id="173" name="Adaptations, modifications, extensions:"/>
            <p:cNvSpPr txBox="1"/>
            <p:nvPr/>
          </p:nvSpPr>
          <p:spPr>
            <a:xfrm>
              <a:off x="85968" y="2277034"/>
              <a:ext cx="5434807" cy="424834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</a:ext>
            </a:extLst>
          </p:spPr>
          <p:txBody>
            <a:bodyPr wrap="square" lIns="50800" tIns="50800" rIns="50800" bIns="50800" numCol="1" anchor="t">
              <a:noAutofit/>
            </a:bodyPr>
            <a:lstStyle>
              <a:lvl1pPr algn="l">
                <a:defRPr>
                  <a:solidFill>
                    <a:srgbClr val="000000"/>
                  </a:solidFill>
                  <a:latin typeface="KG A Teeny Tiny Font"/>
                  <a:ea typeface="KG A Teeny Tiny Font"/>
                  <a:cs typeface="KG A Teeny Tiny Font"/>
                  <a:sym typeface="KG A Teeny Tiny Font"/>
                </a:defRPr>
              </a:lvl1pPr>
            </a:lstStyle>
            <a:p>
              <a:r>
                <a:t>Adaptations, modifications, extensions:</a:t>
              </a:r>
            </a:p>
          </p:txBody>
        </p:sp>
      </p:grpSp>
      <p:sp>
        <p:nvSpPr>
          <p:cNvPr id="3" name="TextBox 2">
            <a:extLst>
              <a:ext uri="{FF2B5EF4-FFF2-40B4-BE49-F238E27FC236}">
                <a16:creationId xmlns:a16="http://schemas.microsoft.com/office/drawing/2014/main" id="{A8BF9411-AA0E-4E68-718A-33A1FD3E635B}"/>
              </a:ext>
            </a:extLst>
          </p:cNvPr>
          <p:cNvSpPr txBox="1"/>
          <p:nvPr/>
        </p:nvSpPr>
        <p:spPr>
          <a:xfrm>
            <a:off x="762171" y="3276656"/>
            <a:ext cx="11120284" cy="111621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173393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1600" b="0" i="0" u="none" strike="noStrike" cap="none" spc="0" normalizeH="0" baseline="0" dirty="0">
              <a:ln>
                <a:noFill/>
              </a:ln>
              <a:solidFill>
                <a:srgbClr val="5E5E5E"/>
              </a:solidFill>
              <a:effectLst/>
              <a:uFillTx/>
              <a:latin typeface="+mn-lt"/>
              <a:ea typeface="+mn-ea"/>
              <a:cs typeface="+mn-cs"/>
              <a:sym typeface="Helvetica Neue"/>
            </a:endParaRPr>
          </a:p>
        </p:txBody>
      </p:sp>
    </p:spTree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5842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173393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6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86</Words>
  <Application>Microsoft Macintosh PowerPoint</Application>
  <PresentationFormat>Custom</PresentationFormat>
  <Paragraphs>12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Helvetica Neue</vt:lpstr>
      <vt:lpstr>Helvetica Neue Medium</vt:lpstr>
      <vt:lpstr>KG A Teeny Tiny Font</vt:lpstr>
      <vt:lpstr>21_BasicWhite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jen@popey.ca</cp:lastModifiedBy>
  <cp:revision>1</cp:revision>
  <dcterms:modified xsi:type="dcterms:W3CDTF">2022-12-07T19:01:01Z</dcterms:modified>
</cp:coreProperties>
</file>